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70" r:id="rId4"/>
    <p:sldId id="258" r:id="rId5"/>
    <p:sldId id="273" r:id="rId6"/>
    <p:sldId id="259" r:id="rId7"/>
    <p:sldId id="272" r:id="rId8"/>
    <p:sldId id="260" r:id="rId9"/>
    <p:sldId id="274" r:id="rId10"/>
    <p:sldId id="269" r:id="rId11"/>
    <p:sldId id="279" r:id="rId12"/>
    <p:sldId id="261" r:id="rId13"/>
    <p:sldId id="271" r:id="rId14"/>
    <p:sldId id="282" r:id="rId15"/>
    <p:sldId id="262" r:id="rId16"/>
    <p:sldId id="276" r:id="rId17"/>
    <p:sldId id="285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33CCFF"/>
    <a:srgbClr val="E3A191"/>
    <a:srgbClr val="ED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3851C-CED3-4519-9ECA-1280A78ED400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5A5E0B3-8552-4A5F-9889-8EB507A1C016}">
      <dgm:prSet phldrT="[Texto]" custT="1"/>
      <dgm:spPr/>
      <dgm:t>
        <a:bodyPr/>
        <a:lstStyle/>
        <a:p>
          <a:r>
            <a:rPr lang="es-CL" sz="1600" b="1" u="sng" dirty="0" smtClean="0"/>
            <a:t>1° Febrero</a:t>
          </a:r>
        </a:p>
        <a:p>
          <a:r>
            <a:rPr lang="es-CL" sz="1600" b="1" u="sng" dirty="0" smtClean="0"/>
            <a:t> 2018</a:t>
          </a:r>
        </a:p>
        <a:p>
          <a:r>
            <a:rPr lang="es-CL" sz="1600" b="1" dirty="0" smtClean="0"/>
            <a:t> </a:t>
          </a:r>
        </a:p>
        <a:p>
          <a:r>
            <a:rPr lang="es-CL" sz="1400" dirty="0" smtClean="0"/>
            <a:t>Cobertura del seguro para cáncer y los tratamientos de alivio del dolor y cuidados paliativos por cáncer avanzado</a:t>
          </a:r>
          <a:endParaRPr lang="es-CL" sz="1400" dirty="0"/>
        </a:p>
      </dgm:t>
    </dgm:pt>
    <dgm:pt modelId="{F5FACA07-BDE8-47E4-9206-30DD115CDB31}" type="parTrans" cxnId="{3EC97F41-7CDB-4E89-BACE-32FB6F7E4116}">
      <dgm:prSet/>
      <dgm:spPr/>
      <dgm:t>
        <a:bodyPr/>
        <a:lstStyle/>
        <a:p>
          <a:endParaRPr lang="es-CL"/>
        </a:p>
      </dgm:t>
    </dgm:pt>
    <dgm:pt modelId="{11C69D05-0F98-49F8-B2A6-DC192E4A7B9E}" type="sibTrans" cxnId="{3EC97F41-7CDB-4E89-BACE-32FB6F7E4116}">
      <dgm:prSet/>
      <dgm:spPr/>
      <dgm:t>
        <a:bodyPr/>
        <a:lstStyle/>
        <a:p>
          <a:endParaRPr lang="es-CL"/>
        </a:p>
      </dgm:t>
    </dgm:pt>
    <dgm:pt modelId="{F240DF89-1D21-4D0B-BAC8-F8CE7580E72E}">
      <dgm:prSet phldrT="[Texto]" custT="1"/>
      <dgm:spPr/>
      <dgm:t>
        <a:bodyPr/>
        <a:lstStyle/>
        <a:p>
          <a:r>
            <a:rPr lang="es-CL" sz="1600" b="1" u="sng" dirty="0" smtClean="0"/>
            <a:t>1° Julio</a:t>
          </a:r>
        </a:p>
        <a:p>
          <a:r>
            <a:rPr lang="es-CL" sz="1600" b="1" u="sng" dirty="0" smtClean="0"/>
            <a:t> 2018</a:t>
          </a:r>
        </a:p>
        <a:p>
          <a:endParaRPr lang="es-CL" sz="1000" b="1" dirty="0" smtClean="0"/>
        </a:p>
        <a:p>
          <a:r>
            <a:rPr lang="es-CL" sz="1600" b="1" dirty="0" smtClean="0"/>
            <a:t> </a:t>
          </a:r>
          <a:r>
            <a:rPr lang="es-CL" sz="1600" dirty="0" smtClean="0"/>
            <a:t>Cobertura de trasplantes</a:t>
          </a:r>
          <a:endParaRPr lang="es-CL" sz="1600" dirty="0"/>
        </a:p>
      </dgm:t>
    </dgm:pt>
    <dgm:pt modelId="{A98BB1B4-92C0-402C-9406-44D74E4BFF8B}" type="parTrans" cxnId="{B6D4154B-541C-4570-99E1-D0D7046FCD3C}">
      <dgm:prSet/>
      <dgm:spPr/>
      <dgm:t>
        <a:bodyPr/>
        <a:lstStyle/>
        <a:p>
          <a:endParaRPr lang="es-CL"/>
        </a:p>
      </dgm:t>
    </dgm:pt>
    <dgm:pt modelId="{E4CCE7CA-2F0B-478F-B4F2-6738A4211343}" type="sibTrans" cxnId="{B6D4154B-541C-4570-99E1-D0D7046FCD3C}">
      <dgm:prSet/>
      <dgm:spPr/>
      <dgm:t>
        <a:bodyPr/>
        <a:lstStyle/>
        <a:p>
          <a:endParaRPr lang="es-CL"/>
        </a:p>
      </dgm:t>
    </dgm:pt>
    <dgm:pt modelId="{1BCBE6AA-6E9B-4363-BCC8-E7B3B663FF52}">
      <dgm:prSet phldrT="[Texto]" custT="1"/>
      <dgm:spPr/>
      <dgm:t>
        <a:bodyPr/>
        <a:lstStyle/>
        <a:p>
          <a:r>
            <a:rPr lang="es-CL" sz="1600" b="1" u="sng" dirty="0" smtClean="0"/>
            <a:t>1° Enero </a:t>
          </a:r>
        </a:p>
        <a:p>
          <a:r>
            <a:rPr lang="es-CL" sz="1600" b="1" u="sng" dirty="0" smtClean="0"/>
            <a:t>2020</a:t>
          </a:r>
        </a:p>
        <a:p>
          <a:r>
            <a:rPr lang="es-CL" sz="1600" b="1" dirty="0" smtClean="0"/>
            <a:t> </a:t>
          </a:r>
        </a:p>
        <a:p>
          <a:r>
            <a:rPr lang="es-CL" sz="1600" dirty="0" smtClean="0"/>
            <a:t>Cobertura fase o estado terminal de vida</a:t>
          </a:r>
          <a:endParaRPr lang="es-CL" sz="1600" dirty="0"/>
        </a:p>
      </dgm:t>
    </dgm:pt>
    <dgm:pt modelId="{8B6DB2A3-9BAB-417E-B027-0389A7DFFB0F}" type="parTrans" cxnId="{822ECDAF-19A2-4CE2-8B6C-FDEF431EB4E6}">
      <dgm:prSet/>
      <dgm:spPr/>
      <dgm:t>
        <a:bodyPr/>
        <a:lstStyle/>
        <a:p>
          <a:endParaRPr lang="es-CL"/>
        </a:p>
      </dgm:t>
    </dgm:pt>
    <dgm:pt modelId="{76C43915-CB35-49A5-8EE7-09E416E37C10}" type="sibTrans" cxnId="{822ECDAF-19A2-4CE2-8B6C-FDEF431EB4E6}">
      <dgm:prSet/>
      <dgm:spPr/>
      <dgm:t>
        <a:bodyPr/>
        <a:lstStyle/>
        <a:p>
          <a:endParaRPr lang="es-CL"/>
        </a:p>
      </dgm:t>
    </dgm:pt>
    <dgm:pt modelId="{F944A866-4DAE-496C-84AF-777A5E4F90BE}">
      <dgm:prSet phldrT="[Texto]" custT="1"/>
      <dgm:spPr/>
      <dgm:t>
        <a:bodyPr/>
        <a:lstStyle/>
        <a:p>
          <a:r>
            <a:rPr lang="es-CL" sz="1600" b="1" u="sng" dirty="0" smtClean="0"/>
            <a:t>1° Diciembre 2020</a:t>
          </a:r>
        </a:p>
        <a:p>
          <a:r>
            <a:rPr lang="es-CL" sz="1600" b="1" dirty="0" smtClean="0"/>
            <a:t> </a:t>
          </a:r>
        </a:p>
        <a:p>
          <a:r>
            <a:rPr lang="es-CL" sz="1600" b="1" dirty="0" smtClean="0"/>
            <a:t>C</a:t>
          </a:r>
          <a:r>
            <a:rPr lang="es-CL" sz="1600" dirty="0" smtClean="0"/>
            <a:t>obertura de accidentes graves</a:t>
          </a:r>
          <a:endParaRPr lang="es-CL" sz="1600" dirty="0"/>
        </a:p>
      </dgm:t>
    </dgm:pt>
    <dgm:pt modelId="{F0F3A887-9532-4616-AAA1-F6D052A86A8C}" type="parTrans" cxnId="{E0E7A1A3-4FA2-461D-8C49-FB3FCE44BF21}">
      <dgm:prSet/>
      <dgm:spPr/>
      <dgm:t>
        <a:bodyPr/>
        <a:lstStyle/>
        <a:p>
          <a:endParaRPr lang="es-CL"/>
        </a:p>
      </dgm:t>
    </dgm:pt>
    <dgm:pt modelId="{6E890BFC-8139-44E5-98A1-128EC595A980}" type="sibTrans" cxnId="{E0E7A1A3-4FA2-461D-8C49-FB3FCE44BF21}">
      <dgm:prSet/>
      <dgm:spPr/>
      <dgm:t>
        <a:bodyPr/>
        <a:lstStyle/>
        <a:p>
          <a:endParaRPr lang="es-CL"/>
        </a:p>
      </dgm:t>
    </dgm:pt>
    <dgm:pt modelId="{46459CA1-6F13-40C1-88B0-F148597798A5}" type="pres">
      <dgm:prSet presAssocID="{8893851C-CED3-4519-9ECA-1280A78ED4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E4714C8-524D-47F3-89C9-7C7C40CA85B2}" type="pres">
      <dgm:prSet presAssocID="{B5A5E0B3-8552-4A5F-9889-8EB507A1C016}" presName="Name5" presStyleLbl="vennNode1" presStyleIdx="0" presStyleCnt="4" custLinFactNeighborX="-498" custLinFactNeighborY="3350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6565E6-7240-4892-B811-E057FB3DD879}" type="pres">
      <dgm:prSet presAssocID="{11C69D05-0F98-49F8-B2A6-DC192E4A7B9E}" presName="space" presStyleCnt="0"/>
      <dgm:spPr/>
      <dgm:t>
        <a:bodyPr/>
        <a:lstStyle/>
        <a:p>
          <a:endParaRPr lang="es-CL"/>
        </a:p>
      </dgm:t>
    </dgm:pt>
    <dgm:pt modelId="{2E429E46-BF2F-4BC3-85F4-55E572B7BC30}" type="pres">
      <dgm:prSet presAssocID="{F240DF89-1D21-4D0B-BAC8-F8CE7580E72E}" presName="Name5" presStyleLbl="vennNode1" presStyleIdx="1" presStyleCnt="4" custLinFactNeighborX="12426" custLinFactNeighborY="139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7CA83F-EA94-4B1E-8C26-282BC0209B98}" type="pres">
      <dgm:prSet presAssocID="{E4CCE7CA-2F0B-478F-B4F2-6738A4211343}" presName="space" presStyleCnt="0"/>
      <dgm:spPr/>
      <dgm:t>
        <a:bodyPr/>
        <a:lstStyle/>
        <a:p>
          <a:endParaRPr lang="es-CL"/>
        </a:p>
      </dgm:t>
    </dgm:pt>
    <dgm:pt modelId="{63D323B7-7453-4221-B532-545B7D9221CC}" type="pres">
      <dgm:prSet presAssocID="{1BCBE6AA-6E9B-4363-BCC8-E7B3B663FF52}" presName="Name5" presStyleLbl="vennNode1" presStyleIdx="2" presStyleCnt="4" custLinFactNeighborX="18449" custLinFactNeighborY="-84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A2069F-0666-428A-865E-A49920F23717}" type="pres">
      <dgm:prSet presAssocID="{76C43915-CB35-49A5-8EE7-09E416E37C10}" presName="space" presStyleCnt="0"/>
      <dgm:spPr/>
      <dgm:t>
        <a:bodyPr/>
        <a:lstStyle/>
        <a:p>
          <a:endParaRPr lang="es-CL"/>
        </a:p>
      </dgm:t>
    </dgm:pt>
    <dgm:pt modelId="{CE9F3A45-AD1F-4611-81C6-BF044E018842}" type="pres">
      <dgm:prSet presAssocID="{F944A866-4DAE-496C-84AF-777A5E4F90BE}" presName="Name5" presStyleLbl="vennNode1" presStyleIdx="3" presStyleCnt="4" custScaleX="96133" custScaleY="98066" custLinFactNeighborX="25065" custLinFactNeighborY="-3811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22ECDAF-19A2-4CE2-8B6C-FDEF431EB4E6}" srcId="{8893851C-CED3-4519-9ECA-1280A78ED400}" destId="{1BCBE6AA-6E9B-4363-BCC8-E7B3B663FF52}" srcOrd="2" destOrd="0" parTransId="{8B6DB2A3-9BAB-417E-B027-0389A7DFFB0F}" sibTransId="{76C43915-CB35-49A5-8EE7-09E416E37C10}"/>
    <dgm:cxn modelId="{B6D4154B-541C-4570-99E1-D0D7046FCD3C}" srcId="{8893851C-CED3-4519-9ECA-1280A78ED400}" destId="{F240DF89-1D21-4D0B-BAC8-F8CE7580E72E}" srcOrd="1" destOrd="0" parTransId="{A98BB1B4-92C0-402C-9406-44D74E4BFF8B}" sibTransId="{E4CCE7CA-2F0B-478F-B4F2-6738A4211343}"/>
    <dgm:cxn modelId="{BD1C24E7-6392-4A40-AF25-5278833A3D1A}" type="presOf" srcId="{1BCBE6AA-6E9B-4363-BCC8-E7B3B663FF52}" destId="{63D323B7-7453-4221-B532-545B7D9221CC}" srcOrd="0" destOrd="0" presId="urn:microsoft.com/office/officeart/2005/8/layout/venn3"/>
    <dgm:cxn modelId="{3EC97F41-7CDB-4E89-BACE-32FB6F7E4116}" srcId="{8893851C-CED3-4519-9ECA-1280A78ED400}" destId="{B5A5E0B3-8552-4A5F-9889-8EB507A1C016}" srcOrd="0" destOrd="0" parTransId="{F5FACA07-BDE8-47E4-9206-30DD115CDB31}" sibTransId="{11C69D05-0F98-49F8-B2A6-DC192E4A7B9E}"/>
    <dgm:cxn modelId="{4712C414-7031-4B36-977F-A46E3AEA8679}" type="presOf" srcId="{F240DF89-1D21-4D0B-BAC8-F8CE7580E72E}" destId="{2E429E46-BF2F-4BC3-85F4-55E572B7BC30}" srcOrd="0" destOrd="0" presId="urn:microsoft.com/office/officeart/2005/8/layout/venn3"/>
    <dgm:cxn modelId="{3375907B-F513-4106-B352-E41A010850A6}" type="presOf" srcId="{F944A866-4DAE-496C-84AF-777A5E4F90BE}" destId="{CE9F3A45-AD1F-4611-81C6-BF044E018842}" srcOrd="0" destOrd="0" presId="urn:microsoft.com/office/officeart/2005/8/layout/venn3"/>
    <dgm:cxn modelId="{E0E7A1A3-4FA2-461D-8C49-FB3FCE44BF21}" srcId="{8893851C-CED3-4519-9ECA-1280A78ED400}" destId="{F944A866-4DAE-496C-84AF-777A5E4F90BE}" srcOrd="3" destOrd="0" parTransId="{F0F3A887-9532-4616-AAA1-F6D052A86A8C}" sibTransId="{6E890BFC-8139-44E5-98A1-128EC595A980}"/>
    <dgm:cxn modelId="{173CFDAB-106E-4FB1-9294-51085918C91E}" type="presOf" srcId="{B5A5E0B3-8552-4A5F-9889-8EB507A1C016}" destId="{0E4714C8-524D-47F3-89C9-7C7C40CA85B2}" srcOrd="0" destOrd="0" presId="urn:microsoft.com/office/officeart/2005/8/layout/venn3"/>
    <dgm:cxn modelId="{3F1E2989-82DA-406E-B2E2-EB1CD9EBDD01}" type="presOf" srcId="{8893851C-CED3-4519-9ECA-1280A78ED400}" destId="{46459CA1-6F13-40C1-88B0-F148597798A5}" srcOrd="0" destOrd="0" presId="urn:microsoft.com/office/officeart/2005/8/layout/venn3"/>
    <dgm:cxn modelId="{476C2344-6DEC-43D8-8B9B-95C38BCA286D}" type="presParOf" srcId="{46459CA1-6F13-40C1-88B0-F148597798A5}" destId="{0E4714C8-524D-47F3-89C9-7C7C40CA85B2}" srcOrd="0" destOrd="0" presId="urn:microsoft.com/office/officeart/2005/8/layout/venn3"/>
    <dgm:cxn modelId="{2FE4847E-47DF-480D-A68C-7ABCBBE3E76F}" type="presParOf" srcId="{46459CA1-6F13-40C1-88B0-F148597798A5}" destId="{066565E6-7240-4892-B811-E057FB3DD879}" srcOrd="1" destOrd="0" presId="urn:microsoft.com/office/officeart/2005/8/layout/venn3"/>
    <dgm:cxn modelId="{288392E5-CF2B-4980-BCB0-E8A6F5306B2F}" type="presParOf" srcId="{46459CA1-6F13-40C1-88B0-F148597798A5}" destId="{2E429E46-BF2F-4BC3-85F4-55E572B7BC30}" srcOrd="2" destOrd="0" presId="urn:microsoft.com/office/officeart/2005/8/layout/venn3"/>
    <dgm:cxn modelId="{C8C785D6-7DB3-483B-8ECA-65E795F48229}" type="presParOf" srcId="{46459CA1-6F13-40C1-88B0-F148597798A5}" destId="{607CA83F-EA94-4B1E-8C26-282BC0209B98}" srcOrd="3" destOrd="0" presId="urn:microsoft.com/office/officeart/2005/8/layout/venn3"/>
    <dgm:cxn modelId="{2F3CD32C-BE20-4F29-854B-1D004AF5870F}" type="presParOf" srcId="{46459CA1-6F13-40C1-88B0-F148597798A5}" destId="{63D323B7-7453-4221-B532-545B7D9221CC}" srcOrd="4" destOrd="0" presId="urn:microsoft.com/office/officeart/2005/8/layout/venn3"/>
    <dgm:cxn modelId="{D329E87C-43F9-42B3-9D95-F47F50D0BDF7}" type="presParOf" srcId="{46459CA1-6F13-40C1-88B0-F148597798A5}" destId="{ECA2069F-0666-428A-865E-A49920F23717}" srcOrd="5" destOrd="0" presId="urn:microsoft.com/office/officeart/2005/8/layout/venn3"/>
    <dgm:cxn modelId="{6CEAB64F-CB43-4F7B-8EC9-8566E88ABA4B}" type="presParOf" srcId="{46459CA1-6F13-40C1-88B0-F148597798A5}" destId="{CE9F3A45-AD1F-4611-81C6-BF044E01884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E52ED4-5DBC-4153-A213-DFA9A12D3657}" type="datetimeFigureOut">
              <a:rPr lang="es-CL" smtClean="0"/>
              <a:t>17-04-2018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E8D508-E2F5-4265-9F1D-BB7AFBF3F8A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366"/>
            <a:ext cx="8280920" cy="5832648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83568" y="4797152"/>
            <a:ext cx="7200800" cy="1752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 smtClean="0"/>
          </a:p>
          <a:p>
            <a:pPr algn="ctr"/>
            <a:r>
              <a:rPr lang="es-C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SANNA</a:t>
            </a:r>
            <a:endParaRPr lang="es-C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196008" y="3548608"/>
            <a:ext cx="7200800" cy="1752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 smtClean="0"/>
          </a:p>
          <a:p>
            <a:pPr marL="0" indent="0">
              <a:buNone/>
            </a:pP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96008" y="4484712"/>
            <a:ext cx="7200800" cy="1752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 smtClean="0"/>
          </a:p>
          <a:p>
            <a:pPr marL="0" indent="0">
              <a:buNone/>
            </a:pPr>
            <a:endParaRPr lang="es-C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3396"/>
            <a:ext cx="2304256" cy="1031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0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es-CL" sz="4500" dirty="0" smtClean="0"/>
              <a:t>REQUISITOS PARA ACCEDER AL PAGO DEL SEGURO</a:t>
            </a:r>
          </a:p>
        </p:txBody>
      </p:sp>
    </p:spTree>
    <p:extLst>
      <p:ext uri="{BB962C8B-B14F-4D97-AF65-F5344CB8AC3E}">
        <p14:creationId xmlns:p14="http://schemas.microsoft.com/office/powerpoint/2010/main" val="31648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5536" y="2300094"/>
            <a:ext cx="2448272" cy="44412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3275856" y="2276872"/>
            <a:ext cx="2448272" cy="44412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6156176" y="2276872"/>
            <a:ext cx="2448272" cy="44412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467544" y="97521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</a:rPr>
              <a:t>TRABAJADOR DEPENDIENTE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75856" y="9469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</a:rPr>
              <a:t>TRABAJADOR INDEPENDIENTE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56176" y="8367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</a:rPr>
              <a:t>TRABAJADOR TEMPORAL CESANTE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95536" y="2646203"/>
            <a:ext cx="2448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s-CL" sz="1600" dirty="0" smtClean="0"/>
              <a:t>Relación </a:t>
            </a:r>
            <a:r>
              <a:rPr lang="es-CL" sz="1600" dirty="0"/>
              <a:t>laboral Vigente al inicio de  la </a:t>
            </a:r>
            <a:r>
              <a:rPr lang="es-CL" sz="1600" dirty="0" smtClean="0"/>
              <a:t>licencia</a:t>
            </a:r>
          </a:p>
          <a:p>
            <a:pPr marL="285750" lvl="0" indent="-285750">
              <a:buFont typeface="Arial" charset="0"/>
              <a:buChar char="•"/>
            </a:pPr>
            <a:endParaRPr lang="es-CL" sz="16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1600" dirty="0" smtClean="0"/>
              <a:t> 8 </a:t>
            </a:r>
            <a:r>
              <a:rPr lang="es-CL" sz="1600" dirty="0"/>
              <a:t>cotizaciones previsionales en últimos 24 </a:t>
            </a:r>
            <a:r>
              <a:rPr lang="es-CL" sz="1600" dirty="0" smtClean="0"/>
              <a:t>meses</a:t>
            </a:r>
          </a:p>
          <a:p>
            <a:pPr marL="285750" lvl="0" indent="-285750">
              <a:buFont typeface="Arial" charset="0"/>
              <a:buChar char="•"/>
            </a:pPr>
            <a:endParaRPr lang="es-CL" sz="16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1600" dirty="0" smtClean="0"/>
              <a:t>3 </a:t>
            </a:r>
            <a:r>
              <a:rPr lang="es-CL" sz="1600" dirty="0"/>
              <a:t>cotizaciones continuas anteriores al inicio de licencia médica</a:t>
            </a:r>
          </a:p>
          <a:p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275856" y="2678717"/>
            <a:ext cx="24482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CL" sz="1600" dirty="0" smtClean="0"/>
              <a:t>12 Cotizaciones previsionales en últimos 24 meses</a:t>
            </a:r>
          </a:p>
          <a:p>
            <a:pPr lvl="0"/>
            <a:endParaRPr lang="es-CL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CL" sz="1600" dirty="0" smtClean="0"/>
              <a:t>5 cotizaciones continuas anteriores al inicio de licencia médica</a:t>
            </a:r>
          </a:p>
          <a:p>
            <a:pPr lvl="0"/>
            <a:endParaRPr lang="es-CL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CL" sz="1600" dirty="0" smtClean="0"/>
              <a:t>Tener al día el pago de las cotizaciones para pensiones, salud, seguro de la ley N° 16.744 y para esta ley.</a:t>
            </a:r>
          </a:p>
          <a:p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56176" y="2636907"/>
            <a:ext cx="24482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CL" sz="1600" dirty="0" smtClean="0"/>
              <a:t>12 Meses de Afiliación Previsional anteriores al inicio de licencia médica</a:t>
            </a:r>
          </a:p>
          <a:p>
            <a:pPr lvl="0"/>
            <a:endParaRPr lang="es-CL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CL" sz="1600" dirty="0" smtClean="0"/>
              <a:t>8 cotizaciones previsionales en últimos 24 meses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CL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s-CL" sz="1600" dirty="0" smtClean="0"/>
              <a:t> Ultimas 3 cotizaciones dentro de los 8 meses anteriores al inicio de la licencia médica.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0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48347"/>
            <a:ext cx="8424936" cy="4204989"/>
          </a:xfrm>
        </p:spPr>
        <p:txBody>
          <a:bodyPr>
            <a:normAutofit fontScale="92500"/>
          </a:bodyPr>
          <a:lstStyle/>
          <a:p>
            <a:pPr lvl="0"/>
            <a:endParaRPr lang="es-CL" dirty="0" smtClean="0"/>
          </a:p>
          <a:p>
            <a:pPr lvl="0"/>
            <a:r>
              <a:rPr lang="es-CL" b="1" dirty="0" smtClean="0"/>
              <a:t>Cáncer de cualquier tipo (niños 1 a 18 años de edad)</a:t>
            </a:r>
          </a:p>
          <a:p>
            <a:pPr lvl="0"/>
            <a:endParaRPr lang="es-CL" b="1" dirty="0"/>
          </a:p>
          <a:p>
            <a:pPr lvl="0"/>
            <a:r>
              <a:rPr lang="es-CL" b="1" dirty="0" smtClean="0"/>
              <a:t>Trasplante </a:t>
            </a:r>
            <a:r>
              <a:rPr lang="es-CL" b="1" dirty="0"/>
              <a:t>de órgano sólido y de progenitores </a:t>
            </a:r>
            <a:r>
              <a:rPr lang="es-CL" b="1" dirty="0" err="1" smtClean="0"/>
              <a:t>hemayopoyéticos</a:t>
            </a:r>
            <a:r>
              <a:rPr lang="es-CL" b="1" dirty="0" smtClean="0"/>
              <a:t> (niños de 1 a 18 años de edad)</a:t>
            </a:r>
          </a:p>
          <a:p>
            <a:pPr lvl="0"/>
            <a:endParaRPr lang="es-CL" b="1" dirty="0"/>
          </a:p>
          <a:p>
            <a:pPr lvl="0"/>
            <a:r>
              <a:rPr lang="es-CL" b="1" dirty="0"/>
              <a:t>Desahucio o estado </a:t>
            </a:r>
            <a:r>
              <a:rPr lang="es-CL" b="1" dirty="0" smtClean="0"/>
              <a:t>terminal (niños de 1 a 18 años de edad)</a:t>
            </a:r>
          </a:p>
          <a:p>
            <a:pPr lvl="0"/>
            <a:endParaRPr lang="es-CL" b="1" dirty="0"/>
          </a:p>
          <a:p>
            <a:pPr lvl="0"/>
            <a:r>
              <a:rPr lang="es-CL" b="1" dirty="0"/>
              <a:t>Accidente grave con riesgo de muerte o secuela funcional severa y </a:t>
            </a:r>
            <a:r>
              <a:rPr lang="es-CL" b="1" dirty="0" smtClean="0"/>
              <a:t>permanente (niños de 1 – 15 años de edad)</a:t>
            </a:r>
            <a:endParaRPr lang="es-CL" b="1" dirty="0"/>
          </a:p>
          <a:p>
            <a:pPr marL="0" indent="0">
              <a:buNone/>
            </a:pPr>
            <a:endParaRPr lang="es-CL" sz="2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500" dirty="0" smtClean="0"/>
              <a:t>¿CONDICIONES GRAVES DE SALUD</a:t>
            </a:r>
            <a:r>
              <a:rPr lang="es-CL" dirty="0" smtClean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41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867818" cy="369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794">
            <a:off x="4736810" y="4243209"/>
            <a:ext cx="4012530" cy="22545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3599"/>
            <a:ext cx="3672408" cy="2203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40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3" cy="3777282"/>
          </a:xfrm>
        </p:spPr>
        <p:txBody>
          <a:bodyPr>
            <a:normAutofit/>
          </a:bodyPr>
          <a:lstStyle/>
          <a:p>
            <a:r>
              <a:rPr lang="es-CL" b="1" dirty="0" smtClean="0"/>
              <a:t>Cáncer: Hasta 90 días dentro de un período de doce meses (Desde inicio licencia médica)</a:t>
            </a:r>
          </a:p>
          <a:p>
            <a:pPr marL="0" indent="0">
              <a:buNone/>
            </a:pPr>
            <a:endParaRPr lang="es-CL" b="1" dirty="0" smtClean="0"/>
          </a:p>
          <a:p>
            <a:r>
              <a:rPr lang="es-CL" b="1" dirty="0" smtClean="0"/>
              <a:t>Trasplante: Hasta 90 días (Desde inicio licencia médica)</a:t>
            </a:r>
          </a:p>
          <a:p>
            <a:pPr marL="0" indent="0">
              <a:buNone/>
            </a:pPr>
            <a:endParaRPr lang="es-CL" b="1" dirty="0" smtClean="0"/>
          </a:p>
          <a:p>
            <a:r>
              <a:rPr lang="es-CL" b="1" dirty="0" smtClean="0"/>
              <a:t>Estado Terminal: Hasta producido el fallecimiento</a:t>
            </a:r>
          </a:p>
          <a:p>
            <a:pPr marL="0" indent="0">
              <a:buNone/>
            </a:pPr>
            <a:endParaRPr lang="es-CL" b="1" dirty="0" smtClean="0"/>
          </a:p>
          <a:p>
            <a:r>
              <a:rPr lang="es-CL" b="1" dirty="0" smtClean="0"/>
              <a:t>Accidente grave: Hasta 45 días máximo</a:t>
            </a:r>
            <a:endParaRPr lang="es-CL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DURACIÓN DEL PERMISO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72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500" dirty="0" smtClean="0"/>
              <a:t>ETAPAS DE LA LEY</a:t>
            </a:r>
            <a:endParaRPr lang="es-CL" sz="45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43883886"/>
              </p:ext>
            </p:extLst>
          </p:nvPr>
        </p:nvGraphicFramePr>
        <p:xfrm>
          <a:off x="0" y="1412776"/>
          <a:ext cx="90364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9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819"/>
            <a:ext cx="4784300" cy="30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98" y="3389362"/>
            <a:ext cx="4336789" cy="31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98" y="476672"/>
            <a:ext cx="433678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536"/>
            <a:ext cx="4771764" cy="312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6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366"/>
            <a:ext cx="8280920" cy="5832648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83568" y="4797152"/>
            <a:ext cx="7200800" cy="1752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 dirty="0" smtClean="0"/>
          </a:p>
          <a:p>
            <a:pPr algn="ctr"/>
            <a:r>
              <a:rPr lang="es-CL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SANNA</a:t>
            </a:r>
            <a:endParaRPr lang="es-C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196008" y="3548608"/>
            <a:ext cx="7200800" cy="1752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 smtClean="0"/>
          </a:p>
          <a:p>
            <a:pPr marL="0" indent="0">
              <a:buNone/>
            </a:pPr>
            <a:endParaRPr lang="es-C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96008" y="4484712"/>
            <a:ext cx="7200800" cy="1752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 smtClean="0"/>
          </a:p>
          <a:p>
            <a:pPr marL="0" indent="0">
              <a:buNone/>
            </a:pPr>
            <a:endParaRPr lang="es-CL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3396"/>
            <a:ext cx="2304256" cy="1031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77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248472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sz="3500" dirty="0" smtClean="0"/>
          </a:p>
          <a:p>
            <a:pPr marL="0" indent="0" algn="ctr">
              <a:buNone/>
            </a:pPr>
            <a:endParaRPr lang="es-CL" sz="35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3500" b="1" dirty="0" smtClean="0">
                <a:solidFill>
                  <a:schemeClr val="tx1"/>
                </a:solidFill>
              </a:rPr>
              <a:t>DERECHO DE LOS PADRES PARA ACOMPAÑAR A SUS HIJOS AFECTADOS POR UNA CONDICIÓN GRAVE DE SALUD CON RIESGO VITAL</a:t>
            </a:r>
            <a:endParaRPr lang="es-CL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" y="0"/>
            <a:ext cx="9127966" cy="684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1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248347"/>
            <a:ext cx="3168352" cy="38778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</a:t>
            </a:r>
          </a:p>
          <a:p>
            <a:pPr marL="0" indent="0" algn="ctr">
              <a:buNone/>
            </a:pPr>
            <a:endPara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ACOMPAÑAMIENTO</a:t>
            </a:r>
          </a:p>
          <a:p>
            <a:pPr marL="0" indent="0" algn="ctr">
              <a:buNone/>
            </a:pPr>
            <a:endPara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</a:t>
            </a:r>
          </a:p>
          <a:p>
            <a:pPr marL="0" indent="0" algn="ctr">
              <a:buNone/>
            </a:pPr>
            <a:endPara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NIÑAS</a:t>
            </a:r>
            <a:b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 smtClean="0"/>
              <a:t>SANNA</a:t>
            </a:r>
            <a:endParaRPr lang="es-CL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88860"/>
            <a:ext cx="571404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" y="548680"/>
            <a:ext cx="914739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sz="2800" b="1" dirty="0" smtClean="0"/>
              <a:t>La Ley SANNA consiste en un Seguro o licencia médica para que los padres puedan ausentarse justificadamente de su trabajo para acompañar, prestar atención o cuidar  a sus hijos gravemente enfermos.</a:t>
            </a:r>
          </a:p>
          <a:p>
            <a:endParaRPr lang="es-CL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LEY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75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22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8352927" cy="4421013"/>
          </a:xfrm>
        </p:spPr>
        <p:txBody>
          <a:bodyPr>
            <a:noAutofit/>
          </a:bodyPr>
          <a:lstStyle/>
          <a:p>
            <a:r>
              <a:rPr lang="es-CL" sz="2200" b="1" dirty="0" smtClean="0"/>
              <a:t>Es contributivo y Solidario</a:t>
            </a:r>
          </a:p>
          <a:p>
            <a:r>
              <a:rPr lang="es-CL" sz="2200" b="1" dirty="0" smtClean="0"/>
              <a:t>Beneficiará a mas de 4.000 niños y niñas</a:t>
            </a:r>
          </a:p>
          <a:p>
            <a:r>
              <a:rPr lang="es-CL" sz="2200" b="1" dirty="0" smtClean="0"/>
              <a:t>Seguro </a:t>
            </a:r>
            <a:r>
              <a:rPr lang="es-CL" sz="2200" b="1" dirty="0"/>
              <a:t>de carácter </a:t>
            </a:r>
            <a:r>
              <a:rPr lang="es-CL" sz="2200" b="1" dirty="0" smtClean="0"/>
              <a:t>obligatorio</a:t>
            </a:r>
          </a:p>
          <a:p>
            <a:r>
              <a:rPr lang="es-CL" sz="2200" b="1" dirty="0" smtClean="0"/>
              <a:t>Para los </a:t>
            </a:r>
            <a:r>
              <a:rPr lang="es-CL" sz="2200" b="1" dirty="0"/>
              <a:t>padres y las madres trabajadores de niños mayores de un año y menores de 18 años de edad, considerando también al trabajador/a que tenga a su cargo el cuidado personal de dicho niño de manera judicial</a:t>
            </a:r>
            <a:r>
              <a:rPr lang="es-CL" sz="2200" b="1" dirty="0" smtClean="0"/>
              <a:t>.</a:t>
            </a:r>
          </a:p>
          <a:p>
            <a:r>
              <a:rPr lang="es-CL" sz="2200" b="1" dirty="0" smtClean="0"/>
              <a:t>Otorgará licencia médica </a:t>
            </a:r>
            <a:r>
              <a:rPr lang="es-CL" sz="2200" b="1" dirty="0"/>
              <a:t>para justificar la ausencia </a:t>
            </a:r>
            <a:r>
              <a:rPr lang="es-CL" sz="2200" b="1" dirty="0" smtClean="0"/>
              <a:t>laboral hasta  por quince </a:t>
            </a:r>
            <a:r>
              <a:rPr lang="es-CL" sz="2200" b="1" dirty="0"/>
              <a:t>días y puede ser prorrogada por períodos iguales, sea en forma continua o </a:t>
            </a:r>
            <a:r>
              <a:rPr lang="es-CL" sz="2200" b="1" dirty="0" smtClean="0"/>
              <a:t>discontinua</a:t>
            </a:r>
          </a:p>
          <a:p>
            <a:r>
              <a:rPr lang="es-CL" sz="2200" b="1" dirty="0" smtClean="0"/>
              <a:t>Incluye el pago de un subsidio con cargo al seguro, por </a:t>
            </a:r>
            <a:r>
              <a:rPr lang="es-CL" sz="2200" b="1" smtClean="0"/>
              <a:t>el período </a:t>
            </a:r>
            <a:r>
              <a:rPr lang="es-CL" sz="2200" b="1" dirty="0" smtClean="0"/>
              <a:t>de duración de la licencia y que reemplaza la remuneración del trabajador/a.</a:t>
            </a:r>
            <a:endParaRPr lang="es-CL" sz="2200" b="1" dirty="0"/>
          </a:p>
          <a:p>
            <a:endParaRPr lang="es-CL" sz="25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500" dirty="0" smtClean="0"/>
              <a:t>BENEFICIOS DE LA LEY</a:t>
            </a:r>
            <a:endParaRPr lang="es-CL" sz="4500" dirty="0"/>
          </a:p>
        </p:txBody>
      </p:sp>
    </p:spTree>
    <p:extLst>
      <p:ext uri="{BB962C8B-B14F-4D97-AF65-F5344CB8AC3E}">
        <p14:creationId xmlns:p14="http://schemas.microsoft.com/office/powerpoint/2010/main" val="28345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48464" cy="587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0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515</TotalTime>
  <Words>394</Words>
  <Application>Microsoft Office PowerPoint</Application>
  <PresentationFormat>Presentación en pantalla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Wingdings</vt:lpstr>
      <vt:lpstr>Cartoné</vt:lpstr>
      <vt:lpstr>Presentación de PowerPoint</vt:lpstr>
      <vt:lpstr>Presentación de PowerPoint</vt:lpstr>
      <vt:lpstr>Presentación de PowerPoint</vt:lpstr>
      <vt:lpstr>SANNA</vt:lpstr>
      <vt:lpstr>Presentación de PowerPoint</vt:lpstr>
      <vt:lpstr>OBJETIVO DE LA LEY</vt:lpstr>
      <vt:lpstr>Presentación de PowerPoint</vt:lpstr>
      <vt:lpstr>BENEFICIOS DE LA LEY</vt:lpstr>
      <vt:lpstr>Presentación de PowerPoint</vt:lpstr>
      <vt:lpstr>REQUISITOS PARA ACCEDER AL PAGO DEL SEGURO</vt:lpstr>
      <vt:lpstr>Presentación de PowerPoint</vt:lpstr>
      <vt:lpstr>¿CONDICIONES GRAVES DE SALUD?</vt:lpstr>
      <vt:lpstr>Presentación de PowerPoint</vt:lpstr>
      <vt:lpstr>DURACIÓN DEL PERMISO</vt:lpstr>
      <vt:lpstr>ETAPAS DE LA LEY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Umag1</cp:lastModifiedBy>
  <cp:revision>64</cp:revision>
  <dcterms:created xsi:type="dcterms:W3CDTF">2018-03-13T13:45:24Z</dcterms:created>
  <dcterms:modified xsi:type="dcterms:W3CDTF">2018-04-17T15:02:16Z</dcterms:modified>
</cp:coreProperties>
</file>